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8"/>
  </p:notesMasterIdLst>
  <p:sldIdLst>
    <p:sldId id="256" r:id="rId5"/>
    <p:sldId id="257" r:id="rId6"/>
    <p:sldId id="258" r:id="rId7"/>
    <p:sldId id="280" r:id="rId8"/>
    <p:sldId id="278" r:id="rId9"/>
    <p:sldId id="285" r:id="rId10"/>
    <p:sldId id="277" r:id="rId11"/>
    <p:sldId id="282" r:id="rId12"/>
    <p:sldId id="284" r:id="rId13"/>
    <p:sldId id="266" r:id="rId14"/>
    <p:sldId id="259" r:id="rId15"/>
    <p:sldId id="268" r:id="rId16"/>
    <p:sldId id="267" r:id="rId17"/>
    <p:sldId id="281" r:id="rId18"/>
    <p:sldId id="286" r:id="rId19"/>
    <p:sldId id="269" r:id="rId20"/>
    <p:sldId id="279" r:id="rId21"/>
    <p:sldId id="275" r:id="rId22"/>
    <p:sldId id="276" r:id="rId23"/>
    <p:sldId id="271" r:id="rId24"/>
    <p:sldId id="272" r:id="rId25"/>
    <p:sldId id="273" r:id="rId26"/>
    <p:sldId id="27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A7189B-8786-C879-BDF8-DA6E8D9704D3}" v="601" dt="2025-03-28T14:04:12.659"/>
    <p1510:client id="{A25386DD-6F86-0834-8FE0-DC18CEEFD451}" v="89" dt="2025-03-28T13:21:14.097"/>
    <p1510:client id="{C93AF7FE-D0A0-37E6-AC1C-B732CC8AC402}" v="8" dt="2025-03-28T03:08:27.229"/>
    <p1510:client id="{F48D8112-05E8-41E9-ACDD-79E3632C1B2E}" v="878" dt="2025-03-28T13:50:09.6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4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1C5D85-1C13-4F3B-9383-58ABD121997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865951D-7942-433F-ABE4-9EAE375AF612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b="1"/>
            <a:t>Dang: </a:t>
          </a:r>
          <a:r>
            <a:rPr lang="en-CA" b="0"/>
            <a:t>profiles</a:t>
          </a:r>
          <a:endParaRPr lang="en-US" b="0"/>
        </a:p>
      </dgm:t>
    </dgm:pt>
    <dgm:pt modelId="{8806E480-5886-4119-B179-D02AA7BDBD35}" type="parTrans" cxnId="{4FFDA70B-7A78-4639-9D16-27CFFF5F035D}">
      <dgm:prSet/>
      <dgm:spPr/>
      <dgm:t>
        <a:bodyPr/>
        <a:lstStyle/>
        <a:p>
          <a:endParaRPr lang="en-US"/>
        </a:p>
      </dgm:t>
    </dgm:pt>
    <dgm:pt modelId="{A1AADC2D-8077-4251-A841-7B37977A5D45}" type="sibTrans" cxnId="{4FFDA70B-7A78-4639-9D16-27CFFF5F035D}">
      <dgm:prSet/>
      <dgm:spPr/>
      <dgm:t>
        <a:bodyPr/>
        <a:lstStyle/>
        <a:p>
          <a:endParaRPr lang="en-US"/>
        </a:p>
      </dgm:t>
    </dgm:pt>
    <dgm:pt modelId="{8ACF0A63-2DA1-4F17-B4A0-BA824CF12BBE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b="1"/>
            <a:t>Ana</a:t>
          </a:r>
          <a:r>
            <a:rPr lang="en-CA" b="0"/>
            <a:t>: routes, models, blog, comments </a:t>
          </a:r>
          <a:endParaRPr lang="en-US" b="0"/>
        </a:p>
      </dgm:t>
    </dgm:pt>
    <dgm:pt modelId="{8CF7C6F5-5398-422C-95B5-23334DB5A92A}" type="parTrans" cxnId="{4F6508F2-7109-458F-B210-0E4CBE633C9C}">
      <dgm:prSet/>
      <dgm:spPr/>
      <dgm:t>
        <a:bodyPr/>
        <a:lstStyle/>
        <a:p>
          <a:endParaRPr lang="en-US"/>
        </a:p>
      </dgm:t>
    </dgm:pt>
    <dgm:pt modelId="{8FF09485-6073-4BB8-9BAA-FD6E4FFC1D86}" type="sibTrans" cxnId="{4F6508F2-7109-458F-B210-0E4CBE633C9C}">
      <dgm:prSet/>
      <dgm:spPr/>
      <dgm:t>
        <a:bodyPr/>
        <a:lstStyle/>
        <a:p>
          <a:endParaRPr lang="en-US"/>
        </a:p>
      </dgm:t>
    </dgm:pt>
    <dgm:pt modelId="{46C82D01-2821-4C6F-AE18-A7CCF44F062B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b="1" dirty="0"/>
            <a:t>Trang: </a:t>
          </a:r>
          <a:r>
            <a:rPr lang="en-CA" b="0" dirty="0"/>
            <a:t>user login/registration , </a:t>
          </a:r>
          <a:r>
            <a:rPr lang="en-CA" dirty="0"/>
            <a:t>DB schema, properties</a:t>
          </a:r>
          <a:endParaRPr lang="en-US" dirty="0"/>
        </a:p>
      </dgm:t>
    </dgm:pt>
    <dgm:pt modelId="{EFF15178-1DA6-4E3D-98E7-3962570FEDA7}" type="parTrans" cxnId="{659458F5-9F40-4F65-BE6A-0D9611D5D4F6}">
      <dgm:prSet/>
      <dgm:spPr/>
      <dgm:t>
        <a:bodyPr/>
        <a:lstStyle/>
        <a:p>
          <a:endParaRPr lang="en-US"/>
        </a:p>
      </dgm:t>
    </dgm:pt>
    <dgm:pt modelId="{ABF367E4-DD6C-4B08-ACB5-8A61BA55F5D4}" type="sibTrans" cxnId="{659458F5-9F40-4F65-BE6A-0D9611D5D4F6}">
      <dgm:prSet/>
      <dgm:spPr/>
      <dgm:t>
        <a:bodyPr/>
        <a:lstStyle/>
        <a:p>
          <a:endParaRPr lang="en-US"/>
        </a:p>
      </dgm:t>
    </dgm:pt>
    <dgm:pt modelId="{9D386BF4-D593-4E0C-BF01-71AA6B6195F7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b="1"/>
            <a:t>Everyone:</a:t>
          </a:r>
          <a:r>
            <a:rPr lang="en-CA"/>
            <a:t> front-end, testing </a:t>
          </a:r>
          <a:endParaRPr lang="en-US"/>
        </a:p>
      </dgm:t>
    </dgm:pt>
    <dgm:pt modelId="{523A6E78-A198-4584-AF58-D2A40C13F2A4}" type="parTrans" cxnId="{C2C1F4F3-A667-47E7-A018-9647EEDEEF9C}">
      <dgm:prSet/>
      <dgm:spPr/>
      <dgm:t>
        <a:bodyPr/>
        <a:lstStyle/>
        <a:p>
          <a:endParaRPr lang="en-US"/>
        </a:p>
      </dgm:t>
    </dgm:pt>
    <dgm:pt modelId="{B3D8CB99-88CE-45B5-B8B9-CAD79A4E763A}" type="sibTrans" cxnId="{C2C1F4F3-A667-47E7-A018-9647EEDEEF9C}">
      <dgm:prSet/>
      <dgm:spPr/>
      <dgm:t>
        <a:bodyPr/>
        <a:lstStyle/>
        <a:p>
          <a:endParaRPr lang="en-US"/>
        </a:p>
      </dgm:t>
    </dgm:pt>
    <dgm:pt modelId="{E015C994-80F5-40A1-959B-F435623359DC}" type="pres">
      <dgm:prSet presAssocID="{4F1C5D85-1C13-4F3B-9383-58ABD1219977}" presName="root" presStyleCnt="0">
        <dgm:presLayoutVars>
          <dgm:dir/>
          <dgm:resizeHandles val="exact"/>
        </dgm:presLayoutVars>
      </dgm:prSet>
      <dgm:spPr/>
    </dgm:pt>
    <dgm:pt modelId="{4842036F-871C-4D51-BC3A-2F3D5C6DE35E}" type="pres">
      <dgm:prSet presAssocID="{1865951D-7942-433F-ABE4-9EAE375AF612}" presName="compNode" presStyleCnt="0"/>
      <dgm:spPr/>
    </dgm:pt>
    <dgm:pt modelId="{39F59901-D02D-440A-9AC6-89091281E156}" type="pres">
      <dgm:prSet presAssocID="{1865951D-7942-433F-ABE4-9EAE375AF612}" presName="bgRect" presStyleLbl="bgShp" presStyleIdx="0" presStyleCnt="4" custLinFactNeighborX="-23999" custLinFactNeighborY="7222"/>
      <dgm:spPr/>
    </dgm:pt>
    <dgm:pt modelId="{2A4EED50-9725-4700-905B-BC0F33A41B51}" type="pres">
      <dgm:prSet presAssocID="{1865951D-7942-433F-ABE4-9EAE375AF61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04BDCA68-86AD-458E-A742-21460C51B7F2}" type="pres">
      <dgm:prSet presAssocID="{1865951D-7942-433F-ABE4-9EAE375AF612}" presName="spaceRect" presStyleCnt="0"/>
      <dgm:spPr/>
    </dgm:pt>
    <dgm:pt modelId="{8AE443B9-5D86-4AC4-A79B-BCA78FCC79C3}" type="pres">
      <dgm:prSet presAssocID="{1865951D-7942-433F-ABE4-9EAE375AF612}" presName="parTx" presStyleLbl="revTx" presStyleIdx="0" presStyleCnt="4">
        <dgm:presLayoutVars>
          <dgm:chMax val="0"/>
          <dgm:chPref val="0"/>
        </dgm:presLayoutVars>
      </dgm:prSet>
      <dgm:spPr/>
    </dgm:pt>
    <dgm:pt modelId="{882E0BF5-BF18-405B-859D-7827E7EF19AF}" type="pres">
      <dgm:prSet presAssocID="{A1AADC2D-8077-4251-A841-7B37977A5D45}" presName="sibTrans" presStyleCnt="0"/>
      <dgm:spPr/>
    </dgm:pt>
    <dgm:pt modelId="{E74D4A5F-0C7D-4A2E-90B1-50EB8F95A2E5}" type="pres">
      <dgm:prSet presAssocID="{8ACF0A63-2DA1-4F17-B4A0-BA824CF12BBE}" presName="compNode" presStyleCnt="0"/>
      <dgm:spPr/>
    </dgm:pt>
    <dgm:pt modelId="{1F12B168-D4B5-46F4-A8E7-E130EFFFAF4F}" type="pres">
      <dgm:prSet presAssocID="{8ACF0A63-2DA1-4F17-B4A0-BA824CF12BBE}" presName="bgRect" presStyleLbl="bgShp" presStyleIdx="1" presStyleCnt="4" custLinFactNeighborX="-26229" custLinFactNeighborY="1164"/>
      <dgm:spPr/>
    </dgm:pt>
    <dgm:pt modelId="{8EB03572-B6C8-48A8-BDA9-2660F2DC7A10}" type="pres">
      <dgm:prSet presAssocID="{8ACF0A63-2DA1-4F17-B4A0-BA824CF12BB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F74EB7F5-FA59-4F0C-936A-04AAF3ABAC8A}" type="pres">
      <dgm:prSet presAssocID="{8ACF0A63-2DA1-4F17-B4A0-BA824CF12BBE}" presName="spaceRect" presStyleCnt="0"/>
      <dgm:spPr/>
    </dgm:pt>
    <dgm:pt modelId="{57337FF4-B497-4B89-87FC-136E06829363}" type="pres">
      <dgm:prSet presAssocID="{8ACF0A63-2DA1-4F17-B4A0-BA824CF12BBE}" presName="parTx" presStyleLbl="revTx" presStyleIdx="1" presStyleCnt="4">
        <dgm:presLayoutVars>
          <dgm:chMax val="0"/>
          <dgm:chPref val="0"/>
        </dgm:presLayoutVars>
      </dgm:prSet>
      <dgm:spPr/>
    </dgm:pt>
    <dgm:pt modelId="{D551CEBF-E818-453F-BD7B-A2425502EC7B}" type="pres">
      <dgm:prSet presAssocID="{8FF09485-6073-4BB8-9BAA-FD6E4FFC1D86}" presName="sibTrans" presStyleCnt="0"/>
      <dgm:spPr/>
    </dgm:pt>
    <dgm:pt modelId="{4A66A17B-F8EF-483E-AF05-70C3B01D9E3E}" type="pres">
      <dgm:prSet presAssocID="{46C82D01-2821-4C6F-AE18-A7CCF44F062B}" presName="compNode" presStyleCnt="0"/>
      <dgm:spPr/>
    </dgm:pt>
    <dgm:pt modelId="{8CD2AF6E-8277-406A-8BF2-4A3840B7339D}" type="pres">
      <dgm:prSet presAssocID="{46C82D01-2821-4C6F-AE18-A7CCF44F062B}" presName="bgRect" presStyleLbl="bgShp" presStyleIdx="2" presStyleCnt="4"/>
      <dgm:spPr/>
    </dgm:pt>
    <dgm:pt modelId="{C7B1DF4D-7870-44BD-9FBB-97CA9FAC1460}" type="pres">
      <dgm:prSet presAssocID="{46C82D01-2821-4C6F-AE18-A7CCF44F062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54F25FD6-F39A-4D0A-B0DC-63E0EAEB725A}" type="pres">
      <dgm:prSet presAssocID="{46C82D01-2821-4C6F-AE18-A7CCF44F062B}" presName="spaceRect" presStyleCnt="0"/>
      <dgm:spPr/>
    </dgm:pt>
    <dgm:pt modelId="{1966FE8A-B839-4DA3-9992-222557DFBAB0}" type="pres">
      <dgm:prSet presAssocID="{46C82D01-2821-4C6F-AE18-A7CCF44F062B}" presName="parTx" presStyleLbl="revTx" presStyleIdx="2" presStyleCnt="4">
        <dgm:presLayoutVars>
          <dgm:chMax val="0"/>
          <dgm:chPref val="0"/>
        </dgm:presLayoutVars>
      </dgm:prSet>
      <dgm:spPr/>
    </dgm:pt>
    <dgm:pt modelId="{FE3B3BE1-DAB4-46FA-A355-026329363900}" type="pres">
      <dgm:prSet presAssocID="{ABF367E4-DD6C-4B08-ACB5-8A61BA55F5D4}" presName="sibTrans" presStyleCnt="0"/>
      <dgm:spPr/>
    </dgm:pt>
    <dgm:pt modelId="{02FE2C26-56C8-489D-A4B6-6DBCDC8F2C06}" type="pres">
      <dgm:prSet presAssocID="{9D386BF4-D593-4E0C-BF01-71AA6B6195F7}" presName="compNode" presStyleCnt="0"/>
      <dgm:spPr/>
    </dgm:pt>
    <dgm:pt modelId="{8F0AF636-6171-4776-9797-EB899950DA3A}" type="pres">
      <dgm:prSet presAssocID="{9D386BF4-D593-4E0C-BF01-71AA6B6195F7}" presName="bgRect" presStyleLbl="bgShp" presStyleIdx="3" presStyleCnt="4"/>
      <dgm:spPr/>
    </dgm:pt>
    <dgm:pt modelId="{8FD72E77-C287-4DF7-AF57-731CA1C12D1F}" type="pres">
      <dgm:prSet presAssocID="{9D386BF4-D593-4E0C-BF01-71AA6B6195F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84F2CDF6-406D-44C4-A657-06AA4E33226E}" type="pres">
      <dgm:prSet presAssocID="{9D386BF4-D593-4E0C-BF01-71AA6B6195F7}" presName="spaceRect" presStyleCnt="0"/>
      <dgm:spPr/>
    </dgm:pt>
    <dgm:pt modelId="{FFC40A70-68C4-4971-B74D-CDDBFF051432}" type="pres">
      <dgm:prSet presAssocID="{9D386BF4-D593-4E0C-BF01-71AA6B6195F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FFDA70B-7A78-4639-9D16-27CFFF5F035D}" srcId="{4F1C5D85-1C13-4F3B-9383-58ABD1219977}" destId="{1865951D-7942-433F-ABE4-9EAE375AF612}" srcOrd="0" destOrd="0" parTransId="{8806E480-5886-4119-B179-D02AA7BDBD35}" sibTransId="{A1AADC2D-8077-4251-A841-7B37977A5D45}"/>
    <dgm:cxn modelId="{131CD847-5289-46B5-89D4-14BD46E20472}" type="presOf" srcId="{9D386BF4-D593-4E0C-BF01-71AA6B6195F7}" destId="{FFC40A70-68C4-4971-B74D-CDDBFF051432}" srcOrd="0" destOrd="0" presId="urn:microsoft.com/office/officeart/2018/2/layout/IconVerticalSolidList"/>
    <dgm:cxn modelId="{BD343869-19E7-497D-B103-FE1DFE18A00A}" type="presOf" srcId="{8ACF0A63-2DA1-4F17-B4A0-BA824CF12BBE}" destId="{57337FF4-B497-4B89-87FC-136E06829363}" srcOrd="0" destOrd="0" presId="urn:microsoft.com/office/officeart/2018/2/layout/IconVerticalSolidList"/>
    <dgm:cxn modelId="{D8B8A2A1-FDF9-4032-B0F8-60902891B3FD}" type="presOf" srcId="{46C82D01-2821-4C6F-AE18-A7CCF44F062B}" destId="{1966FE8A-B839-4DA3-9992-222557DFBAB0}" srcOrd="0" destOrd="0" presId="urn:microsoft.com/office/officeart/2018/2/layout/IconVerticalSolidList"/>
    <dgm:cxn modelId="{23F5EBA8-B14F-4E47-BCD7-147EE70C9B2C}" type="presOf" srcId="{4F1C5D85-1C13-4F3B-9383-58ABD1219977}" destId="{E015C994-80F5-40A1-959B-F435623359DC}" srcOrd="0" destOrd="0" presId="urn:microsoft.com/office/officeart/2018/2/layout/IconVerticalSolidList"/>
    <dgm:cxn modelId="{E871E0AB-B095-4911-8983-31007ADF4FE4}" type="presOf" srcId="{1865951D-7942-433F-ABE4-9EAE375AF612}" destId="{8AE443B9-5D86-4AC4-A79B-BCA78FCC79C3}" srcOrd="0" destOrd="0" presId="urn:microsoft.com/office/officeart/2018/2/layout/IconVerticalSolidList"/>
    <dgm:cxn modelId="{4F6508F2-7109-458F-B210-0E4CBE633C9C}" srcId="{4F1C5D85-1C13-4F3B-9383-58ABD1219977}" destId="{8ACF0A63-2DA1-4F17-B4A0-BA824CF12BBE}" srcOrd="1" destOrd="0" parTransId="{8CF7C6F5-5398-422C-95B5-23334DB5A92A}" sibTransId="{8FF09485-6073-4BB8-9BAA-FD6E4FFC1D86}"/>
    <dgm:cxn modelId="{C2C1F4F3-A667-47E7-A018-9647EEDEEF9C}" srcId="{4F1C5D85-1C13-4F3B-9383-58ABD1219977}" destId="{9D386BF4-D593-4E0C-BF01-71AA6B6195F7}" srcOrd="3" destOrd="0" parTransId="{523A6E78-A198-4584-AF58-D2A40C13F2A4}" sibTransId="{B3D8CB99-88CE-45B5-B8B9-CAD79A4E763A}"/>
    <dgm:cxn modelId="{659458F5-9F40-4F65-BE6A-0D9611D5D4F6}" srcId="{4F1C5D85-1C13-4F3B-9383-58ABD1219977}" destId="{46C82D01-2821-4C6F-AE18-A7CCF44F062B}" srcOrd="2" destOrd="0" parTransId="{EFF15178-1DA6-4E3D-98E7-3962570FEDA7}" sibTransId="{ABF367E4-DD6C-4B08-ACB5-8A61BA55F5D4}"/>
    <dgm:cxn modelId="{6350ACBD-71DF-4646-87C5-4E340E9A4295}" type="presParOf" srcId="{E015C994-80F5-40A1-959B-F435623359DC}" destId="{4842036F-871C-4D51-BC3A-2F3D5C6DE35E}" srcOrd="0" destOrd="0" presId="urn:microsoft.com/office/officeart/2018/2/layout/IconVerticalSolidList"/>
    <dgm:cxn modelId="{20441DE2-15CA-4379-A534-D576A2D88CB5}" type="presParOf" srcId="{4842036F-871C-4D51-BC3A-2F3D5C6DE35E}" destId="{39F59901-D02D-440A-9AC6-89091281E156}" srcOrd="0" destOrd="0" presId="urn:microsoft.com/office/officeart/2018/2/layout/IconVerticalSolidList"/>
    <dgm:cxn modelId="{8518CEFF-2354-4E9D-9CF2-FF73716D5363}" type="presParOf" srcId="{4842036F-871C-4D51-BC3A-2F3D5C6DE35E}" destId="{2A4EED50-9725-4700-905B-BC0F33A41B51}" srcOrd="1" destOrd="0" presId="urn:microsoft.com/office/officeart/2018/2/layout/IconVerticalSolidList"/>
    <dgm:cxn modelId="{DF595495-A13E-4C1C-BE15-02444A345B0C}" type="presParOf" srcId="{4842036F-871C-4D51-BC3A-2F3D5C6DE35E}" destId="{04BDCA68-86AD-458E-A742-21460C51B7F2}" srcOrd="2" destOrd="0" presId="urn:microsoft.com/office/officeart/2018/2/layout/IconVerticalSolidList"/>
    <dgm:cxn modelId="{25D1C6A6-A5B2-4F30-8A4F-3F2FE7612E50}" type="presParOf" srcId="{4842036F-871C-4D51-BC3A-2F3D5C6DE35E}" destId="{8AE443B9-5D86-4AC4-A79B-BCA78FCC79C3}" srcOrd="3" destOrd="0" presId="urn:microsoft.com/office/officeart/2018/2/layout/IconVerticalSolidList"/>
    <dgm:cxn modelId="{EBDD525D-7E46-446F-991C-CD515621E170}" type="presParOf" srcId="{E015C994-80F5-40A1-959B-F435623359DC}" destId="{882E0BF5-BF18-405B-859D-7827E7EF19AF}" srcOrd="1" destOrd="0" presId="urn:microsoft.com/office/officeart/2018/2/layout/IconVerticalSolidList"/>
    <dgm:cxn modelId="{C62746A8-05D6-4A8E-B21D-6CAF71528CCF}" type="presParOf" srcId="{E015C994-80F5-40A1-959B-F435623359DC}" destId="{E74D4A5F-0C7D-4A2E-90B1-50EB8F95A2E5}" srcOrd="2" destOrd="0" presId="urn:microsoft.com/office/officeart/2018/2/layout/IconVerticalSolidList"/>
    <dgm:cxn modelId="{0408B915-6BC9-4C5B-BD82-E4AFAD220435}" type="presParOf" srcId="{E74D4A5F-0C7D-4A2E-90B1-50EB8F95A2E5}" destId="{1F12B168-D4B5-46F4-A8E7-E130EFFFAF4F}" srcOrd="0" destOrd="0" presId="urn:microsoft.com/office/officeart/2018/2/layout/IconVerticalSolidList"/>
    <dgm:cxn modelId="{745423D5-E021-4122-8770-86349C6954A5}" type="presParOf" srcId="{E74D4A5F-0C7D-4A2E-90B1-50EB8F95A2E5}" destId="{8EB03572-B6C8-48A8-BDA9-2660F2DC7A10}" srcOrd="1" destOrd="0" presId="urn:microsoft.com/office/officeart/2018/2/layout/IconVerticalSolidList"/>
    <dgm:cxn modelId="{2B1AFBA2-4E0D-42C2-8726-54385B81EF83}" type="presParOf" srcId="{E74D4A5F-0C7D-4A2E-90B1-50EB8F95A2E5}" destId="{F74EB7F5-FA59-4F0C-936A-04AAF3ABAC8A}" srcOrd="2" destOrd="0" presId="urn:microsoft.com/office/officeart/2018/2/layout/IconVerticalSolidList"/>
    <dgm:cxn modelId="{8EF0483C-31B1-4E46-B5D3-358C49B39B82}" type="presParOf" srcId="{E74D4A5F-0C7D-4A2E-90B1-50EB8F95A2E5}" destId="{57337FF4-B497-4B89-87FC-136E06829363}" srcOrd="3" destOrd="0" presId="urn:microsoft.com/office/officeart/2018/2/layout/IconVerticalSolidList"/>
    <dgm:cxn modelId="{3B27D40E-95BF-4C53-A746-789F531C7CA4}" type="presParOf" srcId="{E015C994-80F5-40A1-959B-F435623359DC}" destId="{D551CEBF-E818-453F-BD7B-A2425502EC7B}" srcOrd="3" destOrd="0" presId="urn:microsoft.com/office/officeart/2018/2/layout/IconVerticalSolidList"/>
    <dgm:cxn modelId="{50AB9A1C-49FD-4F77-AAF4-F94A1FCF10DB}" type="presParOf" srcId="{E015C994-80F5-40A1-959B-F435623359DC}" destId="{4A66A17B-F8EF-483E-AF05-70C3B01D9E3E}" srcOrd="4" destOrd="0" presId="urn:microsoft.com/office/officeart/2018/2/layout/IconVerticalSolidList"/>
    <dgm:cxn modelId="{BABE77AA-81A0-424A-A24B-F513C396D09E}" type="presParOf" srcId="{4A66A17B-F8EF-483E-AF05-70C3B01D9E3E}" destId="{8CD2AF6E-8277-406A-8BF2-4A3840B7339D}" srcOrd="0" destOrd="0" presId="urn:microsoft.com/office/officeart/2018/2/layout/IconVerticalSolidList"/>
    <dgm:cxn modelId="{B856C4BE-6C70-42F9-A5B3-2F08444A18EA}" type="presParOf" srcId="{4A66A17B-F8EF-483E-AF05-70C3B01D9E3E}" destId="{C7B1DF4D-7870-44BD-9FBB-97CA9FAC1460}" srcOrd="1" destOrd="0" presId="urn:microsoft.com/office/officeart/2018/2/layout/IconVerticalSolidList"/>
    <dgm:cxn modelId="{136791FE-60F6-4595-84DB-5BB2304D7DB8}" type="presParOf" srcId="{4A66A17B-F8EF-483E-AF05-70C3B01D9E3E}" destId="{54F25FD6-F39A-4D0A-B0DC-63E0EAEB725A}" srcOrd="2" destOrd="0" presId="urn:microsoft.com/office/officeart/2018/2/layout/IconVerticalSolidList"/>
    <dgm:cxn modelId="{B7EAAA34-719B-4C55-BC27-54E7AB0DE37C}" type="presParOf" srcId="{4A66A17B-F8EF-483E-AF05-70C3B01D9E3E}" destId="{1966FE8A-B839-4DA3-9992-222557DFBAB0}" srcOrd="3" destOrd="0" presId="urn:microsoft.com/office/officeart/2018/2/layout/IconVerticalSolidList"/>
    <dgm:cxn modelId="{77A985A0-CDD3-4607-BC58-63906A392228}" type="presParOf" srcId="{E015C994-80F5-40A1-959B-F435623359DC}" destId="{FE3B3BE1-DAB4-46FA-A355-026329363900}" srcOrd="5" destOrd="0" presId="urn:microsoft.com/office/officeart/2018/2/layout/IconVerticalSolidList"/>
    <dgm:cxn modelId="{42956E51-09A9-4757-B643-47E6713CBC04}" type="presParOf" srcId="{E015C994-80F5-40A1-959B-F435623359DC}" destId="{02FE2C26-56C8-489D-A4B6-6DBCDC8F2C06}" srcOrd="6" destOrd="0" presId="urn:microsoft.com/office/officeart/2018/2/layout/IconVerticalSolidList"/>
    <dgm:cxn modelId="{57984664-6EC7-4798-99AD-B3EB79A919B1}" type="presParOf" srcId="{02FE2C26-56C8-489D-A4B6-6DBCDC8F2C06}" destId="{8F0AF636-6171-4776-9797-EB899950DA3A}" srcOrd="0" destOrd="0" presId="urn:microsoft.com/office/officeart/2018/2/layout/IconVerticalSolidList"/>
    <dgm:cxn modelId="{B7F75135-6D0C-4567-A5F4-665C56A47DF8}" type="presParOf" srcId="{02FE2C26-56C8-489D-A4B6-6DBCDC8F2C06}" destId="{8FD72E77-C287-4DF7-AF57-731CA1C12D1F}" srcOrd="1" destOrd="0" presId="urn:microsoft.com/office/officeart/2018/2/layout/IconVerticalSolidList"/>
    <dgm:cxn modelId="{580EE819-B05C-475F-832E-0193CDB30619}" type="presParOf" srcId="{02FE2C26-56C8-489D-A4B6-6DBCDC8F2C06}" destId="{84F2CDF6-406D-44C4-A657-06AA4E33226E}" srcOrd="2" destOrd="0" presId="urn:microsoft.com/office/officeart/2018/2/layout/IconVerticalSolidList"/>
    <dgm:cxn modelId="{1322A537-B38B-4F42-B746-9437D2C3ADFE}" type="presParOf" srcId="{02FE2C26-56C8-489D-A4B6-6DBCDC8F2C06}" destId="{FFC40A70-68C4-4971-B74D-CDDBFF05143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F59901-D02D-440A-9AC6-89091281E156}">
      <dsp:nvSpPr>
        <dsp:cNvPr id="0" name=""/>
        <dsp:cNvSpPr/>
      </dsp:nvSpPr>
      <dsp:spPr>
        <a:xfrm>
          <a:off x="0" y="85723"/>
          <a:ext cx="7361036" cy="11554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4EED50-9725-4700-905B-BC0F33A41B51}">
      <dsp:nvSpPr>
        <dsp:cNvPr id="0" name=""/>
        <dsp:cNvSpPr/>
      </dsp:nvSpPr>
      <dsp:spPr>
        <a:xfrm>
          <a:off x="349511" y="262246"/>
          <a:ext cx="635474" cy="63547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E443B9-5D86-4AC4-A79B-BCA78FCC79C3}">
      <dsp:nvSpPr>
        <dsp:cNvPr id="0" name=""/>
        <dsp:cNvSpPr/>
      </dsp:nvSpPr>
      <dsp:spPr>
        <a:xfrm>
          <a:off x="1334496" y="2279"/>
          <a:ext cx="6026539" cy="1155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281" tIns="122281" rIns="122281" bIns="12228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b="1" kern="1200"/>
            <a:t>Dang: </a:t>
          </a:r>
          <a:r>
            <a:rPr lang="en-CA" sz="2200" b="0" kern="1200"/>
            <a:t>profiles</a:t>
          </a:r>
          <a:endParaRPr lang="en-US" sz="2200" b="0" kern="1200"/>
        </a:p>
      </dsp:txBody>
      <dsp:txXfrm>
        <a:off x="1334496" y="2279"/>
        <a:ext cx="6026539" cy="1155408"/>
      </dsp:txXfrm>
    </dsp:sp>
    <dsp:sp modelId="{1F12B168-D4B5-46F4-A8E7-E130EFFFAF4F}">
      <dsp:nvSpPr>
        <dsp:cNvPr id="0" name=""/>
        <dsp:cNvSpPr/>
      </dsp:nvSpPr>
      <dsp:spPr>
        <a:xfrm>
          <a:off x="0" y="1459989"/>
          <a:ext cx="7361036" cy="11554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B03572-B6C8-48A8-BDA9-2660F2DC7A10}">
      <dsp:nvSpPr>
        <dsp:cNvPr id="0" name=""/>
        <dsp:cNvSpPr/>
      </dsp:nvSpPr>
      <dsp:spPr>
        <a:xfrm>
          <a:off x="349511" y="1706507"/>
          <a:ext cx="635474" cy="63547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37FF4-B497-4B89-87FC-136E06829363}">
      <dsp:nvSpPr>
        <dsp:cNvPr id="0" name=""/>
        <dsp:cNvSpPr/>
      </dsp:nvSpPr>
      <dsp:spPr>
        <a:xfrm>
          <a:off x="1334496" y="1446540"/>
          <a:ext cx="6026539" cy="1155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281" tIns="122281" rIns="122281" bIns="12228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b="1" kern="1200"/>
            <a:t>Ana</a:t>
          </a:r>
          <a:r>
            <a:rPr lang="en-CA" sz="2200" b="0" kern="1200"/>
            <a:t>: routes, models, blog, comments </a:t>
          </a:r>
          <a:endParaRPr lang="en-US" sz="2200" b="0" kern="1200"/>
        </a:p>
      </dsp:txBody>
      <dsp:txXfrm>
        <a:off x="1334496" y="1446540"/>
        <a:ext cx="6026539" cy="1155408"/>
      </dsp:txXfrm>
    </dsp:sp>
    <dsp:sp modelId="{8CD2AF6E-8277-406A-8BF2-4A3840B7339D}">
      <dsp:nvSpPr>
        <dsp:cNvPr id="0" name=""/>
        <dsp:cNvSpPr/>
      </dsp:nvSpPr>
      <dsp:spPr>
        <a:xfrm>
          <a:off x="0" y="2890801"/>
          <a:ext cx="7361036" cy="11554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B1DF4D-7870-44BD-9FBB-97CA9FAC1460}">
      <dsp:nvSpPr>
        <dsp:cNvPr id="0" name=""/>
        <dsp:cNvSpPr/>
      </dsp:nvSpPr>
      <dsp:spPr>
        <a:xfrm>
          <a:off x="349511" y="3150767"/>
          <a:ext cx="635474" cy="63547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66FE8A-B839-4DA3-9992-222557DFBAB0}">
      <dsp:nvSpPr>
        <dsp:cNvPr id="0" name=""/>
        <dsp:cNvSpPr/>
      </dsp:nvSpPr>
      <dsp:spPr>
        <a:xfrm>
          <a:off x="1334496" y="2890801"/>
          <a:ext cx="6026539" cy="1155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281" tIns="122281" rIns="122281" bIns="12228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b="1" kern="1200" dirty="0"/>
            <a:t>Trang: </a:t>
          </a:r>
          <a:r>
            <a:rPr lang="en-CA" sz="2200" b="0" kern="1200" dirty="0"/>
            <a:t>user login/registration , </a:t>
          </a:r>
          <a:r>
            <a:rPr lang="en-CA" sz="2200" kern="1200" dirty="0"/>
            <a:t>DB schema, properties</a:t>
          </a:r>
          <a:endParaRPr lang="en-US" sz="2200" kern="1200" dirty="0"/>
        </a:p>
      </dsp:txBody>
      <dsp:txXfrm>
        <a:off x="1334496" y="2890801"/>
        <a:ext cx="6026539" cy="1155408"/>
      </dsp:txXfrm>
    </dsp:sp>
    <dsp:sp modelId="{8F0AF636-6171-4776-9797-EB899950DA3A}">
      <dsp:nvSpPr>
        <dsp:cNvPr id="0" name=""/>
        <dsp:cNvSpPr/>
      </dsp:nvSpPr>
      <dsp:spPr>
        <a:xfrm>
          <a:off x="0" y="4335061"/>
          <a:ext cx="7361036" cy="11554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D72E77-C287-4DF7-AF57-731CA1C12D1F}">
      <dsp:nvSpPr>
        <dsp:cNvPr id="0" name=""/>
        <dsp:cNvSpPr/>
      </dsp:nvSpPr>
      <dsp:spPr>
        <a:xfrm>
          <a:off x="349511" y="4595028"/>
          <a:ext cx="635474" cy="63547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C40A70-68C4-4971-B74D-CDDBFF051432}">
      <dsp:nvSpPr>
        <dsp:cNvPr id="0" name=""/>
        <dsp:cNvSpPr/>
      </dsp:nvSpPr>
      <dsp:spPr>
        <a:xfrm>
          <a:off x="1334496" y="4335061"/>
          <a:ext cx="6026539" cy="1155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281" tIns="122281" rIns="122281" bIns="12228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b="1" kern="1200"/>
            <a:t>Everyone:</a:t>
          </a:r>
          <a:r>
            <a:rPr lang="en-CA" sz="2200" kern="1200"/>
            <a:t> front-end, testing </a:t>
          </a:r>
          <a:endParaRPr lang="en-US" sz="2200" kern="1200"/>
        </a:p>
      </dsp:txBody>
      <dsp:txXfrm>
        <a:off x="1334496" y="4335061"/>
        <a:ext cx="6026539" cy="11554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7E0813-4294-4BF3-B3B9-EF46CD13B707}" type="datetimeFigureOut">
              <a:rPr lang="en-CA" smtClean="0"/>
              <a:t>2025-03-28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E1C10D-5750-403C-B97C-C632E10F0A6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4354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49E86-A882-EAB1-A79F-2DD3B8E77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D1A876-857C-60D3-9230-F5F07FE978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CD9092-0936-9190-97C0-0E74C9AC52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add a slide of who did what. It’s okay to list things twice if it was teamwork.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443DF-6894-13D3-0F80-88D545D6F5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8793A-EADC-4FB7-BFC7-317F698C3816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3032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04769-A745-40AA-B224-C4161AA92591}" type="datetimeFigureOut">
              <a:rPr lang="en-CA" smtClean="0"/>
              <a:t>2025-03-28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3748-79BE-4E87-A1E9-A0CC8A9156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8121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04769-A745-40AA-B224-C4161AA92591}" type="datetimeFigureOut">
              <a:rPr lang="en-CA" smtClean="0"/>
              <a:t>2025-03-28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3748-79BE-4E87-A1E9-A0CC8A9156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3055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04769-A745-40AA-B224-C4161AA92591}" type="datetimeFigureOut">
              <a:rPr lang="en-CA" smtClean="0"/>
              <a:t>2025-03-28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3748-79BE-4E87-A1E9-A0CC8A9156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51928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04769-A745-40AA-B224-C4161AA92591}" type="datetimeFigureOut">
              <a:rPr lang="en-CA" smtClean="0"/>
              <a:t>2025-03-28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3748-79BE-4E87-A1E9-A0CC8A9156A6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402635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04769-A745-40AA-B224-C4161AA92591}" type="datetimeFigureOut">
              <a:rPr lang="en-CA" smtClean="0"/>
              <a:t>2025-03-28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3748-79BE-4E87-A1E9-A0CC8A9156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37092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04769-A745-40AA-B224-C4161AA92591}" type="datetimeFigureOut">
              <a:rPr lang="en-CA" smtClean="0"/>
              <a:t>2025-03-28</a:t>
            </a:fld>
            <a:endParaRPr lang="en-CA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3748-79BE-4E87-A1E9-A0CC8A9156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64018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04769-A745-40AA-B224-C4161AA92591}" type="datetimeFigureOut">
              <a:rPr lang="en-CA" smtClean="0"/>
              <a:t>2025-03-28</a:t>
            </a:fld>
            <a:endParaRPr lang="en-CA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3748-79BE-4E87-A1E9-A0CC8A9156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85105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04769-A745-40AA-B224-C4161AA92591}" type="datetimeFigureOut">
              <a:rPr lang="en-CA" smtClean="0"/>
              <a:t>2025-03-28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3748-79BE-4E87-A1E9-A0CC8A9156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94961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04769-A745-40AA-B224-C4161AA92591}" type="datetimeFigureOut">
              <a:rPr lang="en-CA" smtClean="0"/>
              <a:t>2025-03-28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3748-79BE-4E87-A1E9-A0CC8A9156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6512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04769-A745-40AA-B224-C4161AA92591}" type="datetimeFigureOut">
              <a:rPr lang="en-CA" smtClean="0"/>
              <a:t>2025-03-28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3748-79BE-4E87-A1E9-A0CC8A9156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2355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04769-A745-40AA-B224-C4161AA92591}" type="datetimeFigureOut">
              <a:rPr lang="en-CA" smtClean="0"/>
              <a:t>2025-03-28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3748-79BE-4E87-A1E9-A0CC8A9156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2383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04769-A745-40AA-B224-C4161AA92591}" type="datetimeFigureOut">
              <a:rPr lang="en-CA" smtClean="0"/>
              <a:t>2025-03-28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3748-79BE-4E87-A1E9-A0CC8A9156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4565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04769-A745-40AA-B224-C4161AA92591}" type="datetimeFigureOut">
              <a:rPr lang="en-CA" smtClean="0"/>
              <a:t>2025-03-28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3748-79BE-4E87-A1E9-A0CC8A9156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9529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04769-A745-40AA-B224-C4161AA92591}" type="datetimeFigureOut">
              <a:rPr lang="en-CA" smtClean="0"/>
              <a:t>2025-03-28</a:t>
            </a:fld>
            <a:endParaRPr lang="en-CA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3748-79BE-4E87-A1E9-A0CC8A9156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8871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04769-A745-40AA-B224-C4161AA92591}" type="datetimeFigureOut">
              <a:rPr lang="en-CA" smtClean="0"/>
              <a:t>2025-03-28</a:t>
            </a:fld>
            <a:endParaRPr lang="en-CA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3748-79BE-4E87-A1E9-A0CC8A9156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9873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04769-A745-40AA-B224-C4161AA92591}" type="datetimeFigureOut">
              <a:rPr lang="en-CA" smtClean="0"/>
              <a:t>2025-03-28</a:t>
            </a:fld>
            <a:endParaRPr lang="en-CA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3748-79BE-4E87-A1E9-A0CC8A9156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9423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04769-A745-40AA-B224-C4161AA92591}" type="datetimeFigureOut">
              <a:rPr lang="en-CA" smtClean="0"/>
              <a:t>2025-03-28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3748-79BE-4E87-A1E9-A0CC8A9156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1203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D804769-A745-40AA-B224-C4161AA92591}" type="datetimeFigureOut">
              <a:rPr lang="en-CA" smtClean="0"/>
              <a:t>2025-03-28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973748-79BE-4E87-A1E9-A0CC8A9156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91596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7.png"/><Relationship Id="rId4" Type="http://schemas.openxmlformats.org/officeDocument/2006/relationships/image" Target="../media/image3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E191-98AF-6C6A-9178-E41CBD1555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2387600"/>
          </a:xfrm>
        </p:spPr>
        <p:txBody>
          <a:bodyPr/>
          <a:lstStyle/>
          <a:p>
            <a:r>
              <a:rPr lang="en-CA" dirty="0" err="1"/>
              <a:t>Remax</a:t>
            </a:r>
            <a:r>
              <a:rPr lang="en-CA" dirty="0"/>
              <a:t> Clone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0369C9-C58C-CBEA-BFA0-B78D6E9DD8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70401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CA" sz="2400">
                <a:latin typeface="Aptos"/>
              </a:rPr>
              <a:t>by</a:t>
            </a:r>
            <a:endParaRPr lang="en-US"/>
          </a:p>
          <a:p>
            <a:pPr algn="ctr"/>
            <a:r>
              <a:rPr lang="en-CA" sz="2400">
                <a:latin typeface="Aptos"/>
              </a:rPr>
              <a:t>Dang Huynh Minh </a:t>
            </a:r>
            <a:r>
              <a:rPr lang="en-CA" sz="2400">
                <a:effectLst/>
                <a:latin typeface="Aptos"/>
                <a:ea typeface="Aptos" panose="020B0004020202020204" pitchFamily="34" charset="0"/>
                <a:cs typeface="Arial"/>
              </a:rPr>
              <a:t>(#1670214)</a:t>
            </a:r>
            <a:endParaRPr lang="en-CA" sz="2400">
              <a:latin typeface="Aptos"/>
              <a:cs typeface="Arial"/>
            </a:endParaRPr>
          </a:p>
          <a:p>
            <a:pPr algn="ctr"/>
            <a:r>
              <a:rPr lang="en-CA" sz="2400">
                <a:latin typeface="Aptos"/>
                <a:cs typeface="Arial"/>
              </a:rPr>
              <a:t>Anastassia </a:t>
            </a:r>
            <a:r>
              <a:rPr lang="en-CA" sz="2400" dirty="0" err="1">
                <a:latin typeface="Aptos"/>
                <a:cs typeface="Arial"/>
              </a:rPr>
              <a:t>Tarassova</a:t>
            </a:r>
            <a:r>
              <a:rPr lang="en-CA" sz="2400">
                <a:latin typeface="Aptos"/>
                <a:cs typeface="Arial"/>
              </a:rPr>
              <a:t> (#1277712) </a:t>
            </a:r>
          </a:p>
          <a:p>
            <a:pPr algn="ctr"/>
            <a:r>
              <a:rPr lang="en-CA" sz="2400">
                <a:latin typeface="Aptos"/>
              </a:rPr>
              <a:t>Trang Trieu </a:t>
            </a:r>
            <a:r>
              <a:rPr lang="en-CA" sz="2400">
                <a:effectLst/>
                <a:latin typeface="Aptos"/>
                <a:ea typeface="Aptos" panose="020B0004020202020204" pitchFamily="34" charset="0"/>
                <a:cs typeface="Arial"/>
              </a:rPr>
              <a:t>(#</a:t>
            </a:r>
            <a:r>
              <a:rPr lang="en-CA" sz="2400">
                <a:effectLst/>
                <a:latin typeface="Aptos"/>
                <a:ea typeface="Aptos" panose="020B0004020202020204" pitchFamily="34" charset="0"/>
                <a:cs typeface="Aptos" panose="020B0004020202020204" pitchFamily="34" charset="0"/>
              </a:rPr>
              <a:t>6341464)</a:t>
            </a:r>
            <a:endParaRPr lang="en-CA" sz="2800">
              <a:latin typeface="Aptos"/>
            </a:endParaRPr>
          </a:p>
          <a:p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104179-D55B-D78C-6319-88387ACAA63B}"/>
              </a:ext>
            </a:extLst>
          </p:cNvPr>
          <p:cNvSpPr txBox="1"/>
          <p:nvPr/>
        </p:nvSpPr>
        <p:spPr>
          <a:xfrm>
            <a:off x="2870112" y="3069566"/>
            <a:ext cx="68474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effectLst/>
                <a:latin typeface="Aptos"/>
                <a:ea typeface="Aptos" panose="020B0004020202020204" pitchFamily="34" charset="0"/>
                <a:cs typeface="Aptos" panose="020B0004020202020204" pitchFamily="34" charset="0"/>
              </a:rPr>
              <a:t>An app for viewing properties, communicating with realtors,</a:t>
            </a:r>
          </a:p>
          <a:p>
            <a:r>
              <a:rPr lang="en-CA" sz="2000" dirty="0">
                <a:effectLst/>
                <a:latin typeface="Aptos"/>
                <a:ea typeface="Aptos" panose="020B0004020202020204" pitchFamily="34" charset="0"/>
                <a:cs typeface="Aptos" panose="020B0004020202020204" pitchFamily="34" charset="0"/>
              </a:rPr>
              <a:t> reading and commenting on a realtor-managed blog.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1243418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3F34C-D4BE-BE26-4284-0A2A3AA58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76D93-ACD6-35FC-09E5-97975408D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298" y="639763"/>
            <a:ext cx="3997693" cy="5492750"/>
          </a:xfrm>
        </p:spPr>
        <p:txBody>
          <a:bodyPr>
            <a:normAutofit/>
          </a:bodyPr>
          <a:lstStyle/>
          <a:p>
            <a:r>
              <a:rPr lang="en-CA" sz="6000">
                <a:solidFill>
                  <a:srgbClr val="FFFFFF"/>
                </a:solidFill>
                <a:ea typeface="Calibri Light"/>
                <a:cs typeface="Calibri Light"/>
              </a:rPr>
              <a:t>Roles</a:t>
            </a:r>
            <a:endParaRPr lang="en-CA" sz="6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9F5448A-9CE1-65DA-5F99-694AF8B4F1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401377"/>
              </p:ext>
            </p:extLst>
          </p:nvPr>
        </p:nvGraphicFramePr>
        <p:xfrm>
          <a:off x="4182035" y="639763"/>
          <a:ext cx="7361036" cy="5492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0899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4" name="Oval 5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283152-8A53-5717-2112-1AE03D158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7872" y="5913637"/>
            <a:ext cx="5904658" cy="834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Database structure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FA9EA8D-1AFB-E8C9-1528-A08BF1BA1F5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-1" b="6615"/>
          <a:stretch/>
        </p:blipFill>
        <p:spPr>
          <a:xfrm>
            <a:off x="7939" y="-10584"/>
            <a:ext cx="12186176" cy="5812997"/>
          </a:xfrm>
          <a:prstGeom prst="rect">
            <a:avLst/>
          </a:prstGeom>
          <a:effectLst>
            <a:outerShdw blurRad="50800" dist="50800" dir="5400000" algn="tl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5159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034">
            <a:extLst>
              <a:ext uri="{FF2B5EF4-FFF2-40B4-BE49-F238E27FC236}">
                <a16:creationId xmlns:a16="http://schemas.microsoft.com/office/drawing/2014/main" id="{BD310164-D3A3-415E-9D94-5D21D9FB2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37" name="Picture 1036">
            <a:extLst>
              <a:ext uri="{FF2B5EF4-FFF2-40B4-BE49-F238E27FC236}">
                <a16:creationId xmlns:a16="http://schemas.microsoft.com/office/drawing/2014/main" id="{BE586E08-18BF-4AB1-AB48-4005D5673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39" name="Oval 1038">
            <a:extLst>
              <a:ext uri="{FF2B5EF4-FFF2-40B4-BE49-F238E27FC236}">
                <a16:creationId xmlns:a16="http://schemas.microsoft.com/office/drawing/2014/main" id="{4A497DBC-2692-42B4-A606-31024033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pic>
        <p:nvPicPr>
          <p:cNvPr id="1041" name="Picture 1040">
            <a:extLst>
              <a:ext uri="{FF2B5EF4-FFF2-40B4-BE49-F238E27FC236}">
                <a16:creationId xmlns:a16="http://schemas.microsoft.com/office/drawing/2014/main" id="{3517A192-66A9-4297-9284-65580829A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43" name="Picture 1042">
            <a:extLst>
              <a:ext uri="{FF2B5EF4-FFF2-40B4-BE49-F238E27FC236}">
                <a16:creationId xmlns:a16="http://schemas.microsoft.com/office/drawing/2014/main" id="{130825ED-0133-430D-BBBB-50B6F52284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045" name="Rectangle 1044">
            <a:extLst>
              <a:ext uri="{FF2B5EF4-FFF2-40B4-BE49-F238E27FC236}">
                <a16:creationId xmlns:a16="http://schemas.microsoft.com/office/drawing/2014/main" id="{633F040E-FA1C-4EDC-B925-7EFCB9582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4174905-CEB3-F3AB-7A63-54B4E407DE36}"/>
              </a:ext>
            </a:extLst>
          </p:cNvPr>
          <p:cNvSpPr txBox="1">
            <a:spLocks/>
          </p:cNvSpPr>
          <p:nvPr/>
        </p:nvSpPr>
        <p:spPr>
          <a:xfrm>
            <a:off x="7994146" y="1447800"/>
            <a:ext cx="3550153" cy="30536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4800">
                <a:solidFill>
                  <a:schemeClr val="tx2"/>
                </a:solidFill>
              </a:rPr>
              <a:t>Challenges and Solutions</a:t>
            </a:r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3FDC3884-AF10-42EC-A828-643B6154F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Laravel Herd">
            <a:extLst>
              <a:ext uri="{FF2B5EF4-FFF2-40B4-BE49-F238E27FC236}">
                <a16:creationId xmlns:a16="http://schemas.microsoft.com/office/drawing/2014/main" id="{AB4E71C7-4C0B-BE97-E4B4-ED2A051C0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7929" y="3430744"/>
            <a:ext cx="2369532" cy="236953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nolog | Sends your logs to files, sockets, inboxes, databases and ...">
            <a:extLst>
              <a:ext uri="{FF2B5EF4-FFF2-40B4-BE49-F238E27FC236}">
                <a16:creationId xmlns:a16="http://schemas.microsoft.com/office/drawing/2014/main" id="{9ED80D96-944A-525B-88E0-AE838A80D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860" y="962904"/>
            <a:ext cx="2368485" cy="236848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ogo Laravel – Logos PNG">
            <a:extLst>
              <a:ext uri="{FF2B5EF4-FFF2-40B4-BE49-F238E27FC236}">
                <a16:creationId xmlns:a16="http://schemas.microsoft.com/office/drawing/2014/main" id="{6F30DD90-9EC1-7617-B01D-5BFB87083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7203" y="1155929"/>
            <a:ext cx="2369532" cy="236953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logo with red lines&#10;&#10;AI-generated content may be incorrect.">
            <a:extLst>
              <a:ext uri="{FF2B5EF4-FFF2-40B4-BE49-F238E27FC236}">
                <a16:creationId xmlns:a16="http://schemas.microsoft.com/office/drawing/2014/main" id="{8BC1CD42-BF02-D678-40EA-EB229C4C0A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19017" y="3529567"/>
            <a:ext cx="2384170" cy="236848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40831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ED91C1-BCD9-08C7-BD24-9FD9882B3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EBEBEB"/>
                </a:solidFill>
              </a:rPr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ABD81-34BA-7487-98B7-4D2141F8C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CA" sz="1700">
                <a:solidFill>
                  <a:srgbClr val="FFFFFF"/>
                </a:solidFill>
                <a:ea typeface="+mj-lt"/>
                <a:cs typeface="+mj-lt"/>
              </a:rPr>
              <a:t>Technology:</a:t>
            </a:r>
          </a:p>
          <a:p>
            <a:pPr lvl="1">
              <a:lnSpc>
                <a:spcPct val="90000"/>
              </a:lnSpc>
              <a:buClr>
                <a:srgbClr val="999999"/>
              </a:buClr>
              <a:buFont typeface="Courier New" charset="2"/>
              <a:buChar char="o"/>
            </a:pPr>
            <a:r>
              <a:rPr lang="en-CA" sz="1700">
                <a:solidFill>
                  <a:srgbClr val="FFFFFF"/>
                </a:solidFill>
                <a:ea typeface="+mj-lt"/>
                <a:cs typeface="+mj-lt"/>
              </a:rPr>
              <a:t>Familiarize</a:t>
            </a:r>
            <a:r>
              <a:rPr lang="en-CA" sz="1700">
                <a:solidFill>
                  <a:srgbClr val="FFFFFF"/>
                </a:solidFill>
              </a:rPr>
              <a:t> Laravel framework</a:t>
            </a:r>
            <a:endParaRPr lang="en-US" sz="1700">
              <a:solidFill>
                <a:srgbClr val="FFFFFF"/>
              </a:solidFill>
            </a:endParaRPr>
          </a:p>
          <a:p>
            <a:pPr lvl="1">
              <a:lnSpc>
                <a:spcPct val="90000"/>
              </a:lnSpc>
              <a:buClr>
                <a:srgbClr val="999999"/>
              </a:buClr>
              <a:buFont typeface="Courier New" charset="2"/>
              <a:buChar char="o"/>
            </a:pPr>
            <a:r>
              <a:rPr lang="en-CA" sz="1700">
                <a:solidFill>
                  <a:srgbClr val="FFFFFF"/>
                </a:solidFill>
              </a:rPr>
              <a:t>Switch to Herd from </a:t>
            </a:r>
            <a:r>
              <a:rPr lang="en-CA" sz="1700" err="1">
                <a:solidFill>
                  <a:srgbClr val="FFFFFF"/>
                </a:solidFill>
              </a:rPr>
              <a:t>Xamp</a:t>
            </a:r>
            <a:r>
              <a:rPr lang="en-CA" sz="1700">
                <a:solidFill>
                  <a:srgbClr val="FFFFFF"/>
                </a:solidFill>
              </a:rPr>
              <a:t> </a:t>
            </a:r>
            <a:r>
              <a:rPr lang="en-CA" sz="1700" err="1">
                <a:solidFill>
                  <a:srgbClr val="FFFFFF"/>
                </a:solidFill>
              </a:rPr>
              <a:t>Mamp</a:t>
            </a:r>
            <a:r>
              <a:rPr lang="en-CA" sz="1700">
                <a:solidFill>
                  <a:srgbClr val="FFFFFF"/>
                </a:solidFill>
              </a:rPr>
              <a:t> Wamp </a:t>
            </a:r>
            <a:endParaRPr lang="en-US" sz="1700">
              <a:solidFill>
                <a:srgbClr val="FFFFFF"/>
              </a:solidFill>
            </a:endParaRPr>
          </a:p>
          <a:p>
            <a:pPr lvl="1">
              <a:lnSpc>
                <a:spcPct val="90000"/>
              </a:lnSpc>
              <a:buFont typeface="Courier New" charset="2"/>
              <a:buChar char="o"/>
            </a:pPr>
            <a:r>
              <a:rPr lang="en-CA" sz="1700" err="1">
                <a:solidFill>
                  <a:srgbClr val="FFFFFF"/>
                </a:solidFill>
              </a:rPr>
              <a:t>MeekroDB</a:t>
            </a:r>
            <a:r>
              <a:rPr lang="en-CA" sz="1700">
                <a:solidFill>
                  <a:srgbClr val="FFFFFF"/>
                </a:solidFill>
              </a:rPr>
              <a:t> conflicted with Eloquent ORM</a:t>
            </a:r>
          </a:p>
          <a:p>
            <a:pPr lvl="1">
              <a:lnSpc>
                <a:spcPct val="90000"/>
              </a:lnSpc>
              <a:buClr>
                <a:srgbClr val="999999"/>
              </a:buClr>
              <a:buFont typeface="Courier New" charset="2"/>
              <a:buChar char="o"/>
            </a:pPr>
            <a:endParaRPr lang="en-CA" sz="1700">
              <a:solidFill>
                <a:srgbClr val="FFFFFF"/>
              </a:solidFill>
            </a:endParaRPr>
          </a:p>
          <a:p>
            <a:pPr lvl="1">
              <a:lnSpc>
                <a:spcPct val="90000"/>
              </a:lnSpc>
              <a:buClr>
                <a:srgbClr val="999999"/>
              </a:buClr>
              <a:buFont typeface="Courier New" charset="2"/>
              <a:buChar char="o"/>
            </a:pPr>
            <a:endParaRPr lang="en-CA" sz="17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CA" sz="1700">
                <a:solidFill>
                  <a:srgbClr val="FFFFFF"/>
                </a:solidFill>
              </a:rPr>
              <a:t>Project</a:t>
            </a:r>
          </a:p>
          <a:p>
            <a:pPr lvl="1">
              <a:lnSpc>
                <a:spcPct val="90000"/>
              </a:lnSpc>
              <a:buClr>
                <a:srgbClr val="999999"/>
              </a:buClr>
              <a:buFont typeface="Courier New" charset="2"/>
              <a:buChar char="o"/>
            </a:pPr>
            <a:r>
              <a:rPr lang="en-CA" sz="1500">
                <a:solidFill>
                  <a:srgbClr val="FFFFFF"/>
                </a:solidFill>
              </a:rPr>
              <a:t>Property Search and Filtering</a:t>
            </a:r>
          </a:p>
          <a:p>
            <a:pPr lvl="1">
              <a:lnSpc>
                <a:spcPct val="90000"/>
              </a:lnSpc>
              <a:buClr>
                <a:srgbClr val="999999"/>
              </a:buClr>
              <a:buFont typeface="Courier New" charset="2"/>
              <a:buChar char="o"/>
            </a:pPr>
            <a:r>
              <a:rPr lang="en-CA" sz="1500">
                <a:solidFill>
                  <a:srgbClr val="FFFFFF"/>
                </a:solidFill>
              </a:rPr>
              <a:t>Security and Data Protection</a:t>
            </a:r>
          </a:p>
          <a:p>
            <a:pPr marL="0" indent="0">
              <a:lnSpc>
                <a:spcPct val="90000"/>
              </a:lnSpc>
              <a:buClr>
                <a:srgbClr val="000000">
                  <a:lumMod val="40000"/>
                  <a:lumOff val="60000"/>
                </a:srgbClr>
              </a:buClr>
              <a:buNone/>
            </a:pPr>
            <a:endParaRPr lang="en-CA" sz="1700">
              <a:solidFill>
                <a:srgbClr val="FFFFFF"/>
              </a:solidFill>
            </a:endParaRPr>
          </a:p>
          <a:p>
            <a:pPr marL="0" indent="0">
              <a:lnSpc>
                <a:spcPct val="90000"/>
              </a:lnSpc>
              <a:buClr>
                <a:srgbClr val="000000">
                  <a:lumMod val="40000"/>
                  <a:lumOff val="60000"/>
                </a:srgbClr>
              </a:buClr>
              <a:buNone/>
            </a:pPr>
            <a:endParaRPr lang="en-CA" sz="17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CA" sz="17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CA" sz="17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CA" sz="17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CA" sz="17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CA" sz="1700">
              <a:solidFill>
                <a:srgbClr val="FFFFFF"/>
              </a:solidFill>
            </a:endParaRPr>
          </a:p>
        </p:txBody>
      </p:sp>
      <p:sp>
        <p:nvSpPr>
          <p:cNvPr id="18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op view of cubes connected with black lines">
            <a:extLst>
              <a:ext uri="{FF2B5EF4-FFF2-40B4-BE49-F238E27FC236}">
                <a16:creationId xmlns:a16="http://schemas.microsoft.com/office/drawing/2014/main" id="{753EA224-DB51-7EE8-1431-9C9E36CBD8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004" r="17718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94054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EC980-EF1E-F825-8523-D4374E04D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we learned (Trang)</a:t>
            </a:r>
          </a:p>
        </p:txBody>
      </p:sp>
      <p:pic>
        <p:nvPicPr>
          <p:cNvPr id="5" name="Content Placeholder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EFDD8D9-714D-F155-0EC4-2F4FA40EB8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370" y="2021168"/>
            <a:ext cx="3700925" cy="419548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00C01F-7652-2E95-2A56-8FA36A723656}"/>
              </a:ext>
            </a:extLst>
          </p:cNvPr>
          <p:cNvSpPr txBox="1"/>
          <p:nvPr/>
        </p:nvSpPr>
        <p:spPr>
          <a:xfrm>
            <a:off x="2019300" y="165100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Login Auth in Laravel</a:t>
            </a:r>
          </a:p>
        </p:txBody>
      </p:sp>
      <p:pic>
        <p:nvPicPr>
          <p:cNvPr id="6" name="Picture 5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172BC284-B9AF-5CC4-B9FE-F2DE72819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641" y="1866900"/>
            <a:ext cx="6496050" cy="3124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309511-D215-9541-8ADB-F726905E8CD1}"/>
              </a:ext>
            </a:extLst>
          </p:cNvPr>
          <p:cNvSpPr txBox="1"/>
          <p:nvPr/>
        </p:nvSpPr>
        <p:spPr>
          <a:xfrm>
            <a:off x="1604432" y="6214533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User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2CC784-9372-7E53-E3E5-45DCB8AEAD08}"/>
              </a:ext>
            </a:extLst>
          </p:cNvPr>
          <p:cNvSpPr txBox="1"/>
          <p:nvPr/>
        </p:nvSpPr>
        <p:spPr>
          <a:xfrm>
            <a:off x="6743700" y="529590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6A5C65-B187-AA74-F5FD-8E6BFD958E12}"/>
              </a:ext>
            </a:extLst>
          </p:cNvPr>
          <p:cNvSpPr txBox="1"/>
          <p:nvPr/>
        </p:nvSpPr>
        <p:spPr>
          <a:xfrm>
            <a:off x="7476067" y="5115983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Login Controller</a:t>
            </a:r>
          </a:p>
        </p:txBody>
      </p:sp>
    </p:spTree>
    <p:extLst>
      <p:ext uri="{BB962C8B-B14F-4D97-AF65-F5344CB8AC3E}">
        <p14:creationId xmlns:p14="http://schemas.microsoft.com/office/powerpoint/2010/main" val="1481306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62479-4BA4-CA30-8EFC-6CC9DF09E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we learned</a:t>
            </a:r>
          </a:p>
        </p:txBody>
      </p:sp>
      <p:pic>
        <p:nvPicPr>
          <p:cNvPr id="4" name="Content Placeholder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68FF90F-2FB5-3944-615A-387FBB304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763" y="1859896"/>
            <a:ext cx="5410200" cy="1057275"/>
          </a:xfrm>
        </p:spPr>
      </p:pic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559ECCA3-8EE5-6C76-D20F-70C428FC9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950" y="3714749"/>
            <a:ext cx="6848475" cy="1285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789C40-B4E8-107E-9483-2142C5E32F9C}"/>
              </a:ext>
            </a:extLst>
          </p:cNvPr>
          <p:cNvSpPr txBox="1"/>
          <p:nvPr/>
        </p:nvSpPr>
        <p:spPr>
          <a:xfrm>
            <a:off x="1534319" y="305990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Profile Controller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DDF2F3-F7E9-6A41-CB05-96A890DEAADF}"/>
              </a:ext>
            </a:extLst>
          </p:cNvPr>
          <p:cNvSpPr txBox="1"/>
          <p:nvPr/>
        </p:nvSpPr>
        <p:spPr>
          <a:xfrm>
            <a:off x="6616699" y="5264149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     Login View</a:t>
            </a:r>
          </a:p>
          <a:p>
            <a:r>
              <a:rPr lang="en-US"/>
              <a:t>(</a:t>
            </a:r>
            <a:r>
              <a:rPr lang="en-US" err="1"/>
              <a:t>login.blade.php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74829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83DB6-C255-BBF4-4A02-D849FA2C4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we learned (Ana)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3506F-9C39-241C-173C-4C7F8FB10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E</a:t>
            </a:r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@guest and @auth  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r>
              <a:rPr lang="en-CA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en-CA" i="0" dirty="0">
                <a:effectLst/>
                <a:latin typeface="Helvetica Neue"/>
              </a:rPr>
              <a:t>Haversine formula 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7A81DF-7BDF-1473-C96C-31E67ECD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472" y="3054796"/>
            <a:ext cx="6592220" cy="1305107"/>
          </a:xfrm>
          <a:prstGeom prst="rect">
            <a:avLst/>
          </a:prstGeom>
        </p:spPr>
      </p:pic>
      <p:pic>
        <p:nvPicPr>
          <p:cNvPr id="2052" name="Picture 4" descr="Découverte de Laravel 10 : L'ORM Eloquent - YouTube">
            <a:extLst>
              <a:ext uri="{FF2B5EF4-FFF2-40B4-BE49-F238E27FC236}">
                <a16:creationId xmlns:a16="http://schemas.microsoft.com/office/drawing/2014/main" id="{E02BAE16-4472-304F-E20D-BA9C8ABCD0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6" t="24675" r="9618" b="27439"/>
          <a:stretch/>
        </p:blipFill>
        <p:spPr bwMode="auto">
          <a:xfrm>
            <a:off x="1518531" y="1687296"/>
            <a:ext cx="3696240" cy="122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aversine Formula | Baeldung on Computer Science">
            <a:extLst>
              <a:ext uri="{FF2B5EF4-FFF2-40B4-BE49-F238E27FC236}">
                <a16:creationId xmlns:a16="http://schemas.microsoft.com/office/drawing/2014/main" id="{D34230EB-CEA0-A853-AE07-981F0F5D6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476" y="4559573"/>
            <a:ext cx="2313991" cy="188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097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B6BD9-7D56-C3D4-D511-FC5230481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8E90D-2285-70F7-C8B2-75A3E7D71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Haversine</a:t>
            </a:r>
            <a:r>
              <a:rPr lang="fr-CA" dirty="0"/>
              <a:t> formula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CAC9CB-9345-3337-AD59-D002F077B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311" y="1397272"/>
            <a:ext cx="8697378" cy="485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06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B6DBE-56FF-5041-7580-BD271F097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we learned (Ana)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924C-C1E5-8E0A-46A9-AAC795F7A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1555378"/>
            <a:ext cx="5445406" cy="414617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Escape any potentially harmful HTML/JS using e()</a:t>
            </a:r>
          </a:p>
          <a:p>
            <a:pPr lvl="1"/>
            <a:r>
              <a:rPr lang="en-CA" dirty="0"/>
              <a:t>&lt;script&gt;alert('XSS')&lt;/script&gt; becomes &amp;</a:t>
            </a:r>
            <a:r>
              <a:rPr lang="en-CA" dirty="0" err="1"/>
              <a:t>lt;script&amp;gt;alert</a:t>
            </a:r>
            <a:r>
              <a:rPr lang="en-CA" dirty="0"/>
              <a:t>('XSS')&amp;</a:t>
            </a:r>
            <a:r>
              <a:rPr lang="en-CA" dirty="0" err="1"/>
              <a:t>lt</a:t>
            </a:r>
            <a:r>
              <a:rPr lang="en-CA" dirty="0"/>
              <a:t>;/</a:t>
            </a:r>
            <a:r>
              <a:rPr lang="en-CA" dirty="0" err="1"/>
              <a:t>script&amp;gt</a:t>
            </a:r>
            <a:r>
              <a:rPr lang="en-CA" dirty="0"/>
              <a:t>;</a:t>
            </a:r>
            <a:endParaRPr lang="en-US" dirty="0"/>
          </a:p>
          <a:p>
            <a:endParaRPr lang="en-US" dirty="0"/>
          </a:p>
          <a:p>
            <a:r>
              <a:rPr lang="en-US" dirty="0"/>
              <a:t>Convert newline characters in the article body to actual HTML line breaks using nl2br().</a:t>
            </a:r>
          </a:p>
          <a:p>
            <a:pPr lvl="1"/>
            <a:r>
              <a:rPr lang="en-US" dirty="0"/>
              <a:t>two lines become line1&lt;</a:t>
            </a:r>
            <a:r>
              <a:rPr lang="en-US" dirty="0" err="1"/>
              <a:t>br</a:t>
            </a:r>
            <a:r>
              <a:rPr lang="en-US" dirty="0"/>
              <a:t>&gt;line2</a:t>
            </a:r>
          </a:p>
          <a:p>
            <a:endParaRPr lang="en-US" dirty="0"/>
          </a:p>
          <a:p>
            <a:r>
              <a:rPr lang="en-US" dirty="0"/>
              <a:t>Render this safe HTML back into the page using {!! !!} </a:t>
            </a:r>
          </a:p>
          <a:p>
            <a:pPr lvl="1"/>
            <a:r>
              <a:rPr lang="en-US" dirty="0"/>
              <a:t>Used only for safe HTML</a:t>
            </a:r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950CBC-9C5C-FDDA-6DFA-225723340E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25"/>
          <a:stretch/>
        </p:blipFill>
        <p:spPr>
          <a:xfrm>
            <a:off x="6831104" y="2054792"/>
            <a:ext cx="5166239" cy="274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66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A5C0B-2691-F7A2-D583-64FAD504B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we learned (Ana)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05C07-5F49-2AAF-0716-1D01058D2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12916"/>
            <a:ext cx="8946541" cy="4735483"/>
          </a:xfrm>
        </p:spPr>
        <p:txBody>
          <a:bodyPr/>
          <a:lstStyle/>
          <a:p>
            <a:r>
              <a:rPr lang="en-CA" dirty="0"/>
              <a:t>Laravel Gates </a:t>
            </a:r>
          </a:p>
          <a:p>
            <a:r>
              <a:rPr lang="en-CA" dirty="0"/>
              <a:t>Defined in </a:t>
            </a:r>
            <a:r>
              <a:rPr lang="en-CA" dirty="0" err="1"/>
              <a:t>AuthServiceProvider</a:t>
            </a:r>
            <a:endParaRPr lang="en-CA" dirty="0"/>
          </a:p>
          <a:p>
            <a:r>
              <a:rPr lang="en-CA" dirty="0"/>
              <a:t>Can be associated with fa</a:t>
            </a:r>
            <a:r>
              <a:rPr lang="fr-CA" dirty="0" err="1"/>
              <a:t>çades</a:t>
            </a:r>
            <a:r>
              <a:rPr lang="fr-CA" dirty="0"/>
              <a:t> </a:t>
            </a:r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4B1321-910B-9B55-2E73-9799195128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51" t="6959" r="2113" b="4539"/>
          <a:stretch/>
        </p:blipFill>
        <p:spPr>
          <a:xfrm>
            <a:off x="6770089" y="1957831"/>
            <a:ext cx="5008557" cy="29423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FBEFD6-B147-E915-DBB5-09AF2E6D5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314" y="3009841"/>
            <a:ext cx="4544059" cy="8383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9B3C4B-29F5-A942-9B9B-2E573C263AC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290"/>
          <a:stretch/>
        </p:blipFill>
        <p:spPr>
          <a:xfrm>
            <a:off x="1316313" y="4095318"/>
            <a:ext cx="4544059" cy="230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96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87B68-B070-00A6-5A4D-D6AAA4E34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D01CE-99CB-1B96-3E05-B899378AB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CA" dirty="0" err="1"/>
              <a:t>Remax</a:t>
            </a:r>
            <a:r>
              <a:rPr lang="en-CA" dirty="0"/>
              <a:t> clone is a real estate website.</a:t>
            </a:r>
          </a:p>
          <a:p>
            <a:pPr>
              <a:buClr>
                <a:srgbClr val="999999"/>
              </a:buClr>
            </a:pPr>
            <a:r>
              <a:rPr lang="en-CA" dirty="0"/>
              <a:t>Numerous challenging aspects</a:t>
            </a:r>
          </a:p>
          <a:p>
            <a:r>
              <a:rPr lang="en-CA" dirty="0"/>
              <a:t>Opportunity to reuse the Google Maps API idea from past course</a:t>
            </a:r>
          </a:p>
          <a:p>
            <a:r>
              <a:rPr lang="en-CA" dirty="0"/>
              <a:t>Will look great in a portfolio</a:t>
            </a:r>
          </a:p>
        </p:txBody>
      </p:sp>
      <p:pic>
        <p:nvPicPr>
          <p:cNvPr id="5" name="Picture 4" descr="A red and blue text on a black background&#10;&#10;AI-generated content may be incorrect.">
            <a:extLst>
              <a:ext uri="{FF2B5EF4-FFF2-40B4-BE49-F238E27FC236}">
                <a16:creationId xmlns:a16="http://schemas.microsoft.com/office/drawing/2014/main" id="{85232049-12F9-DFF4-E1B2-1FEE52827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282" y="3693460"/>
            <a:ext cx="6806032" cy="226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97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A6FC1-759D-26E4-5C25-ACF5F9C03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What we learned (Dang)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E6674-0638-94EF-D7E0-B4A3DFF85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999999"/>
              </a:buClr>
            </a:pPr>
            <a:r>
              <a:rPr lang="en-CA"/>
              <a:t>@csrf</a:t>
            </a:r>
          </a:p>
          <a:p>
            <a:pPr marL="0" indent="0">
              <a:buClr>
                <a:srgbClr val="999999"/>
              </a:buClr>
              <a:buNone/>
            </a:pPr>
            <a:endParaRPr lang="en-CA"/>
          </a:p>
          <a:p>
            <a:pPr>
              <a:buClr>
                <a:srgbClr val="999999"/>
              </a:buClr>
            </a:pPr>
            <a:r>
              <a:rPr lang="en-CA"/>
              <a:t>Put method in form</a:t>
            </a:r>
          </a:p>
          <a:p>
            <a:pPr>
              <a:buClr>
                <a:srgbClr val="999999"/>
              </a:buClr>
            </a:pPr>
            <a:endParaRPr lang="en-CA"/>
          </a:p>
          <a:p>
            <a:pPr marL="0" indent="0">
              <a:buClr>
                <a:srgbClr val="999999"/>
              </a:buClr>
              <a:buNone/>
            </a:pPr>
            <a:endParaRPr lang="en-CA"/>
          </a:p>
        </p:txBody>
      </p:sp>
      <p:pic>
        <p:nvPicPr>
          <p:cNvPr id="6" name="Picture 5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FE424C0B-ACC1-BDA0-2903-9E260D2CA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13" y="3832655"/>
            <a:ext cx="882967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79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80B33-32A0-3AC6-1610-9362CEAEF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F84B9-7828-3BAA-9FA3-BEC370B02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277472"/>
            <a:ext cx="9062664" cy="4970928"/>
          </a:xfrm>
        </p:spPr>
        <p:txBody>
          <a:bodyPr>
            <a:normAutofit fontScale="92500" lnSpcReduction="20000"/>
          </a:bodyPr>
          <a:lstStyle/>
          <a:p>
            <a:r>
              <a:rPr lang="en-CA" sz="2400" dirty="0"/>
              <a:t>Finalize internal messaging system</a:t>
            </a:r>
          </a:p>
          <a:p>
            <a:endParaRPr lang="en-CA" sz="2400" dirty="0"/>
          </a:p>
          <a:p>
            <a:r>
              <a:rPr lang="en-CA" sz="2400" dirty="0"/>
              <a:t>Finalize Google Maps </a:t>
            </a:r>
            <a:r>
              <a:rPr lang="en-CA" sz="2400" dirty="0" err="1"/>
              <a:t>Geolocalisation</a:t>
            </a:r>
            <a:r>
              <a:rPr lang="en-CA" sz="2400" dirty="0"/>
              <a:t> API</a:t>
            </a:r>
          </a:p>
          <a:p>
            <a:endParaRPr lang="en-CA" sz="2400" dirty="0"/>
          </a:p>
          <a:p>
            <a:r>
              <a:rPr lang="en-CA" sz="2400" dirty="0"/>
              <a:t>Walking distance from amenities (schools, hospitals, shopping centers, parks, etc.)</a:t>
            </a:r>
          </a:p>
          <a:p>
            <a:endParaRPr lang="en-CA" sz="2400" dirty="0"/>
          </a:p>
          <a:p>
            <a:r>
              <a:rPr lang="en-CA" sz="2400" dirty="0"/>
              <a:t>Comments should be moderated via Edit and Delete</a:t>
            </a:r>
          </a:p>
          <a:p>
            <a:endParaRPr lang="en-CA" sz="2400" dirty="0"/>
          </a:p>
          <a:p>
            <a:r>
              <a:rPr lang="en-CA" sz="2400" dirty="0"/>
              <a:t>Autosuggestions based on past searches</a:t>
            </a:r>
          </a:p>
          <a:p>
            <a:endParaRPr lang="en-CA" sz="2400" dirty="0"/>
          </a:p>
          <a:p>
            <a:r>
              <a:rPr lang="en-CA" sz="2400" dirty="0"/>
              <a:t>Arrays of liked properties by users 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61770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B7994-79BC-E407-B11D-2E964EC83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83C80-D6B3-78D3-DF80-0C1439CC7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58154"/>
            <a:ext cx="10098088" cy="4890246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We built a </a:t>
            </a:r>
            <a:r>
              <a:rPr lang="en-US" i="1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Remax</a:t>
            </a:r>
            <a:r>
              <a:rPr lang="en-US" i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clone website for realtors and potential buyers.</a:t>
            </a:r>
          </a:p>
          <a:p>
            <a:pPr marL="4445" lvl="1" indent="0">
              <a:buNone/>
            </a:pPr>
            <a:r>
              <a:rPr lang="en-US" i="1" dirty="0">
                <a:solidFill>
                  <a:schemeClr val="tx2">
                    <a:lumMod val="10000"/>
                    <a:lumOff val="90000"/>
                  </a:schemeClr>
                </a:solidFill>
                <a:ea typeface="Calibri Light"/>
                <a:cs typeface="Calibri Light"/>
              </a:rPr>
              <a:t> </a:t>
            </a:r>
          </a:p>
          <a:p>
            <a:pPr marL="4445" lvl="1" indent="0">
              <a:buNone/>
            </a:pPr>
            <a:r>
              <a:rPr lang="en-US" i="1" dirty="0">
                <a:solidFill>
                  <a:schemeClr val="tx2">
                    <a:lumMod val="10000"/>
                    <a:lumOff val="90000"/>
                  </a:schemeClr>
                </a:solidFill>
                <a:ea typeface="Calibri Light"/>
                <a:cs typeface="Calibri Light"/>
              </a:rPr>
              <a:t>   Users can register, login and view their profile. </a:t>
            </a:r>
          </a:p>
          <a:p>
            <a:pPr marL="4445" lvl="1" indent="0">
              <a:buNone/>
            </a:pPr>
            <a:r>
              <a:rPr lang="en-US" i="1" dirty="0">
                <a:solidFill>
                  <a:schemeClr val="tx2">
                    <a:lumMod val="10000"/>
                    <a:lumOff val="90000"/>
                  </a:schemeClr>
                </a:solidFill>
                <a:ea typeface="Calibri Light"/>
                <a:cs typeface="Calibri Light"/>
              </a:rPr>
              <a:t>   Users can search and view listed properties.</a:t>
            </a:r>
          </a:p>
          <a:p>
            <a:pPr marL="4445" lvl="1" indent="0">
              <a:buNone/>
            </a:pPr>
            <a:r>
              <a:rPr lang="en-US" i="1" dirty="0">
                <a:solidFill>
                  <a:schemeClr val="tx2">
                    <a:lumMod val="10000"/>
                    <a:lumOff val="90000"/>
                  </a:schemeClr>
                </a:solidFill>
                <a:ea typeface="Calibri Light"/>
                <a:cs typeface="Calibri Light"/>
              </a:rPr>
              <a:t>   Users can read blog articles and comments.</a:t>
            </a:r>
          </a:p>
          <a:p>
            <a:pPr marL="4445" lvl="1" indent="0">
              <a:buNone/>
            </a:pPr>
            <a:r>
              <a:rPr lang="en-US" i="1" dirty="0">
                <a:solidFill>
                  <a:schemeClr val="tx2">
                    <a:lumMod val="10000"/>
                    <a:lumOff val="90000"/>
                  </a:schemeClr>
                </a:solidFill>
                <a:ea typeface="Calibri Light"/>
                <a:cs typeface="Calibri Light"/>
              </a:rPr>
              <a:t>   Registered users can comment on blog posts.</a:t>
            </a:r>
          </a:p>
          <a:p>
            <a:pPr marL="4445" lvl="1" indent="0">
              <a:buNone/>
            </a:pPr>
            <a:r>
              <a:rPr lang="en-US" i="1" dirty="0">
                <a:solidFill>
                  <a:schemeClr val="tx2">
                    <a:lumMod val="10000"/>
                    <a:lumOff val="90000"/>
                  </a:schemeClr>
                </a:solidFill>
                <a:ea typeface="Calibri Light"/>
                <a:cs typeface="Calibri Light"/>
              </a:rPr>
              <a:t>   Realtors can CRUD properties and blog posts.</a:t>
            </a:r>
          </a:p>
          <a:p>
            <a:pPr marL="4445" lvl="1" indent="0">
              <a:buNone/>
            </a:pPr>
            <a:endParaRPr lang="en-US" i="1" dirty="0">
              <a:solidFill>
                <a:schemeClr val="tx2">
                  <a:lumMod val="10000"/>
                  <a:lumOff val="90000"/>
                </a:schemeClr>
              </a:solidFill>
              <a:ea typeface="Calibri Light"/>
              <a:cs typeface="Calibri Light"/>
            </a:endParaRPr>
          </a:p>
          <a:p>
            <a:pPr marL="0" indent="0">
              <a:buNone/>
            </a:pPr>
            <a:r>
              <a:rPr lang="en-US" i="1" dirty="0">
                <a:solidFill>
                  <a:schemeClr val="tx2">
                    <a:lumMod val="10000"/>
                    <a:lumOff val="90000"/>
                  </a:schemeClr>
                </a:solidFill>
                <a:ea typeface="Calibri Light"/>
                <a:cs typeface="Calibri Light"/>
              </a:rPr>
              <a:t>    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tx2">
                    <a:lumMod val="10000"/>
                    <a:lumOff val="90000"/>
                  </a:schemeClr>
                </a:solidFill>
                <a:ea typeface="Calibri Light"/>
                <a:cs typeface="Calibri Light"/>
              </a:rPr>
              <a:t>		  Some features are missing/not completed.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tx2">
                    <a:lumMod val="10000"/>
                    <a:lumOff val="90000"/>
                  </a:schemeClr>
                </a:solidFill>
                <a:ea typeface="Calibri Light"/>
                <a:cs typeface="Calibri Light"/>
              </a:rPr>
              <a:t>    Each feature functions while being loosely connected to each other.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77589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C367A-6DB0-9E7F-0DBF-3289469F4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8301" y="2028470"/>
            <a:ext cx="9404723" cy="1400530"/>
          </a:xfrm>
        </p:spPr>
        <p:txBody>
          <a:bodyPr/>
          <a:lstStyle/>
          <a:p>
            <a:r>
              <a:rPr lang="en-CA" dirty="0"/>
              <a:t>Thank you for listening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23D276D-185C-EFC6-CB95-AAE66020A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123" y="3429000"/>
            <a:ext cx="2871701" cy="161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218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572E3-F9A6-5F6E-10C9-4D62E8825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Solution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1E420-213A-DC0E-758A-3833BA78E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230284"/>
            <a:ext cx="8946541" cy="5018115"/>
          </a:xfrm>
        </p:spPr>
        <p:txBody>
          <a:bodyPr/>
          <a:lstStyle/>
          <a:p>
            <a:r>
              <a:rPr lang="en-CA" dirty="0"/>
              <a:t>Home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5D1999-3507-E080-C758-910236AD8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734" y="1675340"/>
            <a:ext cx="11036531" cy="472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91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928C9-1290-444E-D016-D7689ABF6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overview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368E80D-72A8-3D38-18A3-E7AF47985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623" y="1633422"/>
            <a:ext cx="9650754" cy="483480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2FDE3-5966-8030-45AB-60655F540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230284"/>
            <a:ext cx="8946541" cy="5018115"/>
          </a:xfrm>
        </p:spPr>
        <p:txBody>
          <a:bodyPr/>
          <a:lstStyle/>
          <a:p>
            <a:r>
              <a:rPr lang="en-CA" dirty="0"/>
              <a:t>User profile</a:t>
            </a:r>
          </a:p>
        </p:txBody>
      </p:sp>
    </p:spTree>
    <p:extLst>
      <p:ext uri="{BB962C8B-B14F-4D97-AF65-F5344CB8AC3E}">
        <p14:creationId xmlns:p14="http://schemas.microsoft.com/office/powerpoint/2010/main" val="1218838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6C4F9-9746-7DD5-8438-831373A76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77BC8-B3BE-9112-A146-AC14A2B29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Solution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1DCA9-5459-BEE9-A6F9-F493C2A0B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230284"/>
            <a:ext cx="8946541" cy="5018115"/>
          </a:xfrm>
        </p:spPr>
        <p:txBody>
          <a:bodyPr/>
          <a:lstStyle/>
          <a:p>
            <a:r>
              <a:rPr lang="en-CA" dirty="0"/>
              <a:t>Search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D1555E-B5A7-C8AD-0F64-23D5C031D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853248"/>
            <a:ext cx="11005673" cy="439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34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235E7C-A9C2-F8FD-1A09-CBC283295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538" y="1383970"/>
            <a:ext cx="8825658" cy="83472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/>
              <a:t>Solution </a:t>
            </a:r>
            <a:br>
              <a:rPr lang="en-US" sz="4800"/>
            </a:br>
            <a:r>
              <a:rPr lang="en-US" sz="4800"/>
              <a:t>overview</a:t>
            </a:r>
          </a:p>
        </p:txBody>
      </p:sp>
      <p:pic>
        <p:nvPicPr>
          <p:cNvPr id="7" name="Content Placeholder 6" descr="A screenshot of a homepage&#10;&#10;AI-generated content may be incorrect.">
            <a:extLst>
              <a:ext uri="{FF2B5EF4-FFF2-40B4-BE49-F238E27FC236}">
                <a16:creationId xmlns:a16="http://schemas.microsoft.com/office/drawing/2014/main" id="{AE23F57B-4F79-F4CB-C7A0-F8C7F45688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4817867" y="-248"/>
            <a:ext cx="7359429" cy="6862480"/>
          </a:xfrm>
        </p:spPr>
      </p:pic>
    </p:spTree>
    <p:extLst>
      <p:ext uri="{BB962C8B-B14F-4D97-AF65-F5344CB8AC3E}">
        <p14:creationId xmlns:p14="http://schemas.microsoft.com/office/powerpoint/2010/main" val="1404230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3F0FA-F032-631D-8F66-53455809D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5CF15-FFDD-BE49-FEF0-AE9656484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Solution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98847-6580-3B3A-780C-F8EBACF72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46662"/>
            <a:ext cx="8946541" cy="4901737"/>
          </a:xfrm>
        </p:spPr>
        <p:txBody>
          <a:bodyPr/>
          <a:lstStyle/>
          <a:p>
            <a:r>
              <a:rPr lang="en-CA" dirty="0"/>
              <a:t>Blogs</a:t>
            </a: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1C2BBC-2163-562E-A32F-8A8F190AD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1974393"/>
            <a:ext cx="9420055" cy="422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696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3243C-3213-D99F-F077-A66EE4D2A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1A559-0103-6FF5-7EBB-5773BE48B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Solution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D3E95-FFA2-EA7E-76A4-26B75B252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46662"/>
            <a:ext cx="8946541" cy="4901737"/>
          </a:xfrm>
        </p:spPr>
        <p:txBody>
          <a:bodyPr/>
          <a:lstStyle/>
          <a:p>
            <a:r>
              <a:rPr lang="en-CA" dirty="0"/>
              <a:t>Blog as seen by author (realtor)</a:t>
            </a:r>
          </a:p>
          <a:p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692BB1-DCC7-DAC9-8043-6452F9C14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546" y="1895733"/>
            <a:ext cx="8364907" cy="450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260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637B3-E0EC-7D5F-8250-D0445C2EA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9B212-8E28-9F7B-7FA4-D22D6B171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Solution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E109A-B951-9126-91C8-FEBB06D8D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46662"/>
            <a:ext cx="8946541" cy="4901737"/>
          </a:xfrm>
        </p:spPr>
        <p:txBody>
          <a:bodyPr/>
          <a:lstStyle/>
          <a:p>
            <a:r>
              <a:rPr lang="en-CA" dirty="0"/>
              <a:t>Editing a blog as seen by author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59D3CB-B974-2EF1-DC26-650C6F617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19" y="2462913"/>
            <a:ext cx="9211961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970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BEBD446152CB4FA6C11D4BCC04BD67" ma:contentTypeVersion="10" ma:contentTypeDescription="Create a new document." ma:contentTypeScope="" ma:versionID="72b88790a3183743f8f833130a1c2a04">
  <xsd:schema xmlns:xsd="http://www.w3.org/2001/XMLSchema" xmlns:xs="http://www.w3.org/2001/XMLSchema" xmlns:p="http://schemas.microsoft.com/office/2006/metadata/properties" xmlns:ns3="f0412f4f-3699-4d42-b5ff-645377e38537" targetNamespace="http://schemas.microsoft.com/office/2006/metadata/properties" ma:root="true" ma:fieldsID="07550247e1e2bad1f4eb9812be864c64" ns3:_="">
    <xsd:import namespace="f0412f4f-3699-4d42-b5ff-645377e38537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412f4f-3699-4d42-b5ff-645377e38537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0412f4f-3699-4d42-b5ff-645377e38537" xsi:nil="true"/>
  </documentManagement>
</p:properties>
</file>

<file path=customXml/itemProps1.xml><?xml version="1.0" encoding="utf-8"?>
<ds:datastoreItem xmlns:ds="http://schemas.openxmlformats.org/officeDocument/2006/customXml" ds:itemID="{B4F8ECB2-D746-4C14-8042-38481373C4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28CD3E6-61CE-4A97-9445-077A880561BD}">
  <ds:schemaRefs>
    <ds:schemaRef ds:uri="f0412f4f-3699-4d42-b5ff-645377e3853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9254EA5-2152-4CAB-B0B7-E6A935D15C64}">
  <ds:schemaRefs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f0412f4f-3699-4d42-b5ff-645377e38537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476</Words>
  <Application>Microsoft Office PowerPoint</Application>
  <PresentationFormat>Widescreen</PresentationFormat>
  <Paragraphs>112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Aptos</vt:lpstr>
      <vt:lpstr>Arial</vt:lpstr>
      <vt:lpstr>Calibri Light</vt:lpstr>
      <vt:lpstr>Century Gothic</vt:lpstr>
      <vt:lpstr>Courier New</vt:lpstr>
      <vt:lpstr>Helvetica Neue</vt:lpstr>
      <vt:lpstr>Wingdings 3</vt:lpstr>
      <vt:lpstr>Ion</vt:lpstr>
      <vt:lpstr>Remax Clone</vt:lpstr>
      <vt:lpstr>Background</vt:lpstr>
      <vt:lpstr>Solution overview</vt:lpstr>
      <vt:lpstr>Solution overview</vt:lpstr>
      <vt:lpstr>Solution overview</vt:lpstr>
      <vt:lpstr>Solution  overview</vt:lpstr>
      <vt:lpstr>Solution overview</vt:lpstr>
      <vt:lpstr>Solution overview</vt:lpstr>
      <vt:lpstr>Solution overview</vt:lpstr>
      <vt:lpstr>Roles</vt:lpstr>
      <vt:lpstr>Database structure</vt:lpstr>
      <vt:lpstr>PowerPoint Presentation</vt:lpstr>
      <vt:lpstr>Challenges</vt:lpstr>
      <vt:lpstr>What we learned (Trang)</vt:lpstr>
      <vt:lpstr>What we learned</vt:lpstr>
      <vt:lpstr>What we learned (Ana)  </vt:lpstr>
      <vt:lpstr>Haversine formula</vt:lpstr>
      <vt:lpstr>What we learned (Ana) </vt:lpstr>
      <vt:lpstr>What we learned (Ana) </vt:lpstr>
      <vt:lpstr>What we learned (Dang)</vt:lpstr>
      <vt:lpstr>Future work</vt:lpstr>
      <vt:lpstr>Summary </vt:lpstr>
      <vt:lpstr>Thank you for listening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Tarassova, Anastassia</dc:creator>
  <cp:lastModifiedBy>Tarassova, Anastassia</cp:lastModifiedBy>
  <cp:revision>1</cp:revision>
  <dcterms:created xsi:type="dcterms:W3CDTF">2025-03-26T03:01:58Z</dcterms:created>
  <dcterms:modified xsi:type="dcterms:W3CDTF">2025-03-28T16:45:04Z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0x01010006BEBD446152CB4FA6C11D4BCC04BD67</vt:lpwstr>
  </property>
</Properties>
</file>